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Lst>
  <p:sldSz cx="7556500" cy="10693400"/>
  <p:notesSz cx="6858000" cy="9144000"/>
  <p:embeddedFontLst>
    <p:embeddedFont>
      <p:font typeface="Calibri" panose="020F0502020204030204" pitchFamily="34" charset="0"/>
      <p:regular r:id="rId3"/>
      <p:bold r:id="rId4"/>
      <p:italic r:id="rId5"/>
      <p:boldItalic r:id="rId6"/>
    </p:embeddedFont>
    <p:embeddedFont>
      <p:font typeface="Noto Sans JP Medium" panose="020B0600070205080204" charset="-128"/>
      <p:regular r:id="rId7"/>
    </p:embeddedFont>
    <p:embeddedFont>
      <p:font typeface="Noto Sans JP Bold" panose="020B0600070205080204" charset="-128"/>
      <p:regular r:id="rId8"/>
      <p:bold r:id="rId9"/>
    </p:embeddedFont>
    <p:embeddedFont>
      <p:font typeface="BIZ UDGothic" panose="020B0400000000000000" pitchFamily="49" charset="-128"/>
      <p:regular r:id="rId10"/>
      <p:bold r:id="rId11"/>
    </p:embeddedFont>
    <p:embeddedFont>
      <p:font typeface="Noto Sans JP Heavy" panose="020B0600070205080204" charset="-128"/>
      <p:regular r:id="rId12"/>
      <p:bold r:id="rId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26" autoAdjust="0"/>
  </p:normalViewPr>
  <p:slideViewPr>
    <p:cSldViewPr>
      <p:cViewPr>
        <p:scale>
          <a:sx n="130" d="100"/>
          <a:sy n="130" d="100"/>
        </p:scale>
        <p:origin x="1638" y="-19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6.fntdata"/><Relationship Id="rId13" Type="http://schemas.openxmlformats.org/officeDocument/2006/relationships/font" Target="fonts/font11.fntdata"/><Relationship Id="rId3" Type="http://schemas.openxmlformats.org/officeDocument/2006/relationships/font" Target="fonts/font1.fntdata"/><Relationship Id="rId7" Type="http://schemas.openxmlformats.org/officeDocument/2006/relationships/font" Target="fonts/font5.fntdata"/><Relationship Id="rId12" Type="http://schemas.openxmlformats.org/officeDocument/2006/relationships/font" Target="fonts/font10.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font" Target="fonts/font4.fntdata"/><Relationship Id="rId11" Type="http://schemas.openxmlformats.org/officeDocument/2006/relationships/font" Target="fonts/font9.fntdata"/><Relationship Id="rId5" Type="http://schemas.openxmlformats.org/officeDocument/2006/relationships/font" Target="fonts/font3.fntdata"/><Relationship Id="rId15" Type="http://schemas.openxmlformats.org/officeDocument/2006/relationships/viewProps" Target="viewProps.xml"/><Relationship Id="rId10" Type="http://schemas.openxmlformats.org/officeDocument/2006/relationships/font" Target="fonts/font8.fntdata"/><Relationship Id="rId4" Type="http://schemas.openxmlformats.org/officeDocument/2006/relationships/font" Target="fonts/font2.fntdata"/><Relationship Id="rId9" Type="http://schemas.openxmlformats.org/officeDocument/2006/relationships/font" Target="fonts/font7.fntdata"/><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 y="-1894439"/>
            <a:ext cx="7556501" cy="2770176"/>
            <a:chOff x="0" y="-28575"/>
            <a:chExt cx="3017389" cy="841375"/>
          </a:xfrm>
        </p:grpSpPr>
        <p:sp>
          <p:nvSpPr>
            <p:cNvPr id="3" name="Freeform 3"/>
            <p:cNvSpPr/>
            <p:nvPr/>
          </p:nvSpPr>
          <p:spPr>
            <a:xfrm>
              <a:off x="0" y="541867"/>
              <a:ext cx="3017389" cy="270933"/>
            </a:xfrm>
            <a:custGeom>
              <a:avLst/>
              <a:gdLst/>
              <a:ahLst/>
              <a:cxnLst/>
              <a:rect l="l" t="t" r="r" b="b"/>
              <a:pathLst>
                <a:path w="3017389" h="812800">
                  <a:moveTo>
                    <a:pt x="0" y="0"/>
                  </a:moveTo>
                  <a:lnTo>
                    <a:pt x="3017389" y="0"/>
                  </a:lnTo>
                  <a:lnTo>
                    <a:pt x="3017389" y="812800"/>
                  </a:lnTo>
                  <a:lnTo>
                    <a:pt x="0" y="812800"/>
                  </a:lnTo>
                  <a:close/>
                </a:path>
              </a:pathLst>
            </a:custGeom>
            <a:solidFill>
              <a:srgbClr val="EA5504"/>
            </a:solidFill>
          </p:spPr>
          <p:txBody>
            <a:bodyPr/>
            <a:lstStyle/>
            <a:p>
              <a:endParaRPr lang="ja-JP" altLang="en-US"/>
            </a:p>
          </p:txBody>
        </p:sp>
        <p:sp>
          <p:nvSpPr>
            <p:cNvPr id="4" name="TextBox 4"/>
            <p:cNvSpPr txBox="1"/>
            <p:nvPr/>
          </p:nvSpPr>
          <p:spPr>
            <a:xfrm>
              <a:off x="0" y="-28575"/>
              <a:ext cx="3017389" cy="841375"/>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0" y="854424"/>
            <a:ext cx="7560000" cy="3398076"/>
            <a:chOff x="0" y="0"/>
            <a:chExt cx="2709333" cy="1251236"/>
          </a:xfrm>
        </p:grpSpPr>
        <p:sp>
          <p:nvSpPr>
            <p:cNvPr id="6" name="Freeform 6"/>
            <p:cNvSpPr/>
            <p:nvPr/>
          </p:nvSpPr>
          <p:spPr>
            <a:xfrm>
              <a:off x="0" y="0"/>
              <a:ext cx="2709333" cy="1251236"/>
            </a:xfrm>
            <a:custGeom>
              <a:avLst/>
              <a:gdLst/>
              <a:ahLst/>
              <a:cxnLst/>
              <a:rect l="l" t="t" r="r" b="b"/>
              <a:pathLst>
                <a:path w="2709333" h="1251236">
                  <a:moveTo>
                    <a:pt x="0" y="0"/>
                  </a:moveTo>
                  <a:lnTo>
                    <a:pt x="2709333" y="0"/>
                  </a:lnTo>
                  <a:lnTo>
                    <a:pt x="2709333" y="1251236"/>
                  </a:lnTo>
                  <a:lnTo>
                    <a:pt x="0" y="1251236"/>
                  </a:lnTo>
                  <a:close/>
                </a:path>
              </a:pathLst>
            </a:custGeom>
            <a:solidFill>
              <a:srgbClr val="7191C0"/>
            </a:solidFill>
          </p:spPr>
          <p:txBody>
            <a:bodyPr/>
            <a:lstStyle/>
            <a:p>
              <a:endParaRPr lang="ja-JP" altLang="en-US"/>
            </a:p>
          </p:txBody>
        </p:sp>
        <p:sp>
          <p:nvSpPr>
            <p:cNvPr id="7" name="TextBox 7"/>
            <p:cNvSpPr txBox="1"/>
            <p:nvPr/>
          </p:nvSpPr>
          <p:spPr>
            <a:xfrm>
              <a:off x="0" y="-28575"/>
              <a:ext cx="2709333" cy="1279811"/>
            </a:xfrm>
            <a:prstGeom prst="rect">
              <a:avLst/>
            </a:prstGeom>
          </p:spPr>
          <p:txBody>
            <a:bodyPr lIns="50800" tIns="50800" rIns="50800" bIns="50800" rtlCol="0" anchor="ctr"/>
            <a:lstStyle/>
            <a:p>
              <a:pPr algn="ctr">
                <a:lnSpc>
                  <a:spcPts val="1960"/>
                </a:lnSpc>
              </a:pPr>
              <a:endParaRPr/>
            </a:p>
          </p:txBody>
        </p:sp>
      </p:grpSp>
      <p:sp>
        <p:nvSpPr>
          <p:cNvPr id="8" name="Freeform 8"/>
          <p:cNvSpPr/>
          <p:nvPr/>
        </p:nvSpPr>
        <p:spPr>
          <a:xfrm>
            <a:off x="-702270" y="1352667"/>
            <a:ext cx="4123644" cy="2082440"/>
          </a:xfrm>
          <a:custGeom>
            <a:avLst/>
            <a:gdLst/>
            <a:ahLst/>
            <a:cxnLst/>
            <a:rect l="l" t="t" r="r" b="b"/>
            <a:pathLst>
              <a:path w="4123644" h="2082440">
                <a:moveTo>
                  <a:pt x="0" y="0"/>
                </a:moveTo>
                <a:lnTo>
                  <a:pt x="4123644" y="0"/>
                </a:lnTo>
                <a:lnTo>
                  <a:pt x="4123644" y="2082440"/>
                </a:lnTo>
                <a:lnTo>
                  <a:pt x="0" y="2082440"/>
                </a:lnTo>
                <a:lnTo>
                  <a:pt x="0" y="0"/>
                </a:lnTo>
                <a:close/>
              </a:path>
            </a:pathLst>
          </a:custGeom>
          <a:blipFill>
            <a:blip r:embed="rId2">
              <a:alphaModFix amt="25000"/>
            </a:blip>
            <a:stretch>
              <a:fillRect/>
            </a:stretch>
          </a:blipFill>
        </p:spPr>
        <p:txBody>
          <a:bodyPr/>
          <a:lstStyle/>
          <a:p>
            <a:endParaRPr lang="ja-JP" altLang="en-US"/>
          </a:p>
        </p:txBody>
      </p:sp>
      <p:sp>
        <p:nvSpPr>
          <p:cNvPr id="9" name="Freeform 9"/>
          <p:cNvSpPr/>
          <p:nvPr/>
        </p:nvSpPr>
        <p:spPr>
          <a:xfrm>
            <a:off x="4851916" y="1966724"/>
            <a:ext cx="4123644" cy="2285776"/>
          </a:xfrm>
          <a:custGeom>
            <a:avLst/>
            <a:gdLst/>
            <a:ahLst/>
            <a:cxnLst/>
            <a:rect l="l" t="t" r="r" b="b"/>
            <a:pathLst>
              <a:path w="4123644" h="2285776">
                <a:moveTo>
                  <a:pt x="0" y="0"/>
                </a:moveTo>
                <a:lnTo>
                  <a:pt x="4123644" y="0"/>
                </a:lnTo>
                <a:lnTo>
                  <a:pt x="4123644" y="2285776"/>
                </a:lnTo>
                <a:lnTo>
                  <a:pt x="0" y="2285776"/>
                </a:lnTo>
                <a:lnTo>
                  <a:pt x="0" y="0"/>
                </a:lnTo>
                <a:close/>
              </a:path>
            </a:pathLst>
          </a:custGeom>
          <a:blipFill>
            <a:blip r:embed="rId2">
              <a:alphaModFix amt="25000"/>
            </a:blip>
            <a:stretch>
              <a:fillRect l="-23725" r="-23725" b="-34334"/>
            </a:stretch>
          </a:blipFill>
        </p:spPr>
        <p:txBody>
          <a:bodyPr/>
          <a:lstStyle/>
          <a:p>
            <a:endParaRPr lang="ja-JP" altLang="en-US"/>
          </a:p>
        </p:txBody>
      </p:sp>
      <p:grpSp>
        <p:nvGrpSpPr>
          <p:cNvPr id="10" name="Group 10"/>
          <p:cNvGrpSpPr/>
          <p:nvPr/>
        </p:nvGrpSpPr>
        <p:grpSpPr>
          <a:xfrm>
            <a:off x="2670229" y="1037157"/>
            <a:ext cx="4351323" cy="1153587"/>
            <a:chOff x="0" y="0"/>
            <a:chExt cx="1559416" cy="413419"/>
          </a:xfrm>
        </p:grpSpPr>
        <p:sp>
          <p:nvSpPr>
            <p:cNvPr id="11" name="Freeform 11"/>
            <p:cNvSpPr/>
            <p:nvPr/>
          </p:nvSpPr>
          <p:spPr>
            <a:xfrm>
              <a:off x="0" y="0"/>
              <a:ext cx="1559416" cy="413419"/>
            </a:xfrm>
            <a:custGeom>
              <a:avLst/>
              <a:gdLst/>
              <a:ahLst/>
              <a:cxnLst/>
              <a:rect l="l" t="t" r="r" b="b"/>
              <a:pathLst>
                <a:path w="1559416" h="413419">
                  <a:moveTo>
                    <a:pt x="65831" y="0"/>
                  </a:moveTo>
                  <a:lnTo>
                    <a:pt x="1493585" y="0"/>
                  </a:lnTo>
                  <a:cubicBezTo>
                    <a:pt x="1511045" y="0"/>
                    <a:pt x="1527789" y="6936"/>
                    <a:pt x="1540135" y="19281"/>
                  </a:cubicBezTo>
                  <a:cubicBezTo>
                    <a:pt x="1552480" y="31627"/>
                    <a:pt x="1559416" y="48371"/>
                    <a:pt x="1559416" y="65831"/>
                  </a:cubicBezTo>
                  <a:lnTo>
                    <a:pt x="1559416" y="347589"/>
                  </a:lnTo>
                  <a:cubicBezTo>
                    <a:pt x="1559416" y="365048"/>
                    <a:pt x="1552480" y="381792"/>
                    <a:pt x="1540135" y="394138"/>
                  </a:cubicBezTo>
                  <a:cubicBezTo>
                    <a:pt x="1527789" y="406484"/>
                    <a:pt x="1511045" y="413419"/>
                    <a:pt x="1493585" y="413419"/>
                  </a:cubicBezTo>
                  <a:lnTo>
                    <a:pt x="65831" y="413419"/>
                  </a:lnTo>
                  <a:cubicBezTo>
                    <a:pt x="48371" y="413419"/>
                    <a:pt x="31627" y="406484"/>
                    <a:pt x="19281" y="394138"/>
                  </a:cubicBezTo>
                  <a:cubicBezTo>
                    <a:pt x="6936" y="381792"/>
                    <a:pt x="0" y="365048"/>
                    <a:pt x="0" y="347589"/>
                  </a:cubicBezTo>
                  <a:lnTo>
                    <a:pt x="0" y="65831"/>
                  </a:lnTo>
                  <a:cubicBezTo>
                    <a:pt x="0" y="48371"/>
                    <a:pt x="6936" y="31627"/>
                    <a:pt x="19281" y="19281"/>
                  </a:cubicBezTo>
                  <a:cubicBezTo>
                    <a:pt x="31627" y="6936"/>
                    <a:pt x="48371" y="0"/>
                    <a:pt x="65831" y="0"/>
                  </a:cubicBezTo>
                  <a:close/>
                </a:path>
              </a:pathLst>
            </a:custGeom>
            <a:solidFill>
              <a:srgbClr val="7ED957"/>
            </a:solidFill>
          </p:spPr>
          <p:txBody>
            <a:bodyPr/>
            <a:lstStyle/>
            <a:p>
              <a:endParaRPr lang="ja-JP" altLang="en-US"/>
            </a:p>
          </p:txBody>
        </p:sp>
        <p:sp>
          <p:nvSpPr>
            <p:cNvPr id="12" name="TextBox 12"/>
            <p:cNvSpPr txBox="1"/>
            <p:nvPr/>
          </p:nvSpPr>
          <p:spPr>
            <a:xfrm>
              <a:off x="0" y="-28575"/>
              <a:ext cx="1559416" cy="441994"/>
            </a:xfrm>
            <a:prstGeom prst="rect">
              <a:avLst/>
            </a:prstGeom>
          </p:spPr>
          <p:txBody>
            <a:bodyPr lIns="50800" tIns="50800" rIns="50800" bIns="50800" rtlCol="0" anchor="ctr"/>
            <a:lstStyle/>
            <a:p>
              <a:pPr algn="ctr">
                <a:lnSpc>
                  <a:spcPts val="1960"/>
                </a:lnSpc>
              </a:pPr>
              <a:endParaRPr/>
            </a:p>
          </p:txBody>
        </p:sp>
      </p:grpSp>
      <p:grpSp>
        <p:nvGrpSpPr>
          <p:cNvPr id="13" name="Group 13"/>
          <p:cNvGrpSpPr/>
          <p:nvPr/>
        </p:nvGrpSpPr>
        <p:grpSpPr>
          <a:xfrm rot="3946364">
            <a:off x="6821257" y="933346"/>
            <a:ext cx="400590" cy="599595"/>
            <a:chOff x="0" y="0"/>
            <a:chExt cx="475154" cy="711200"/>
          </a:xfrm>
        </p:grpSpPr>
        <p:sp>
          <p:nvSpPr>
            <p:cNvPr id="14" name="Freeform 14"/>
            <p:cNvSpPr/>
            <p:nvPr/>
          </p:nvSpPr>
          <p:spPr>
            <a:xfrm>
              <a:off x="0" y="0"/>
              <a:ext cx="475154" cy="711200"/>
            </a:xfrm>
            <a:custGeom>
              <a:avLst/>
              <a:gdLst/>
              <a:ahLst/>
              <a:cxnLst/>
              <a:rect l="l" t="t" r="r" b="b"/>
              <a:pathLst>
                <a:path w="475154" h="711200">
                  <a:moveTo>
                    <a:pt x="237577" y="0"/>
                  </a:moveTo>
                  <a:lnTo>
                    <a:pt x="475154" y="711200"/>
                  </a:lnTo>
                  <a:lnTo>
                    <a:pt x="0" y="711200"/>
                  </a:lnTo>
                  <a:lnTo>
                    <a:pt x="237577" y="0"/>
                  </a:lnTo>
                  <a:close/>
                </a:path>
              </a:pathLst>
            </a:custGeom>
            <a:solidFill>
              <a:srgbClr val="7ED957"/>
            </a:solidFill>
          </p:spPr>
          <p:txBody>
            <a:bodyPr/>
            <a:lstStyle/>
            <a:p>
              <a:endParaRPr lang="ja-JP" altLang="en-US"/>
            </a:p>
          </p:txBody>
        </p:sp>
        <p:sp>
          <p:nvSpPr>
            <p:cNvPr id="15" name="TextBox 15"/>
            <p:cNvSpPr txBox="1"/>
            <p:nvPr/>
          </p:nvSpPr>
          <p:spPr>
            <a:xfrm>
              <a:off x="74243" y="301625"/>
              <a:ext cx="326668" cy="358775"/>
            </a:xfrm>
            <a:prstGeom prst="rect">
              <a:avLst/>
            </a:prstGeom>
          </p:spPr>
          <p:txBody>
            <a:bodyPr lIns="50800" tIns="50800" rIns="50800" bIns="50800" rtlCol="0" anchor="ctr"/>
            <a:lstStyle/>
            <a:p>
              <a:pPr algn="ctr">
                <a:lnSpc>
                  <a:spcPts val="1960"/>
                </a:lnSpc>
              </a:pPr>
              <a:endParaRPr/>
            </a:p>
          </p:txBody>
        </p:sp>
      </p:grpSp>
      <p:grpSp>
        <p:nvGrpSpPr>
          <p:cNvPr id="16" name="Group 16"/>
          <p:cNvGrpSpPr/>
          <p:nvPr/>
        </p:nvGrpSpPr>
        <p:grpSpPr>
          <a:xfrm>
            <a:off x="234258" y="2677495"/>
            <a:ext cx="1322255" cy="1322255"/>
            <a:chOff x="0" y="0"/>
            <a:chExt cx="1763007" cy="1763007"/>
          </a:xfrm>
        </p:grpSpPr>
        <p:grpSp>
          <p:nvGrpSpPr>
            <p:cNvPr id="17" name="Group 17"/>
            <p:cNvGrpSpPr/>
            <p:nvPr/>
          </p:nvGrpSpPr>
          <p:grpSpPr>
            <a:xfrm>
              <a:off x="0" y="0"/>
              <a:ext cx="1763007" cy="176300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A5504"/>
              </a:solidFill>
              <a:ln w="12700">
                <a:solidFill>
                  <a:srgbClr val="000000"/>
                </a:solidFill>
              </a:ln>
            </p:spPr>
            <p:txBody>
              <a:bodyPr/>
              <a:lstStyle/>
              <a:p>
                <a:endParaRPr lang="ja-JP" altLang="en-US"/>
              </a:p>
            </p:txBody>
          </p:sp>
        </p:grpSp>
        <p:grpSp>
          <p:nvGrpSpPr>
            <p:cNvPr id="19" name="Group 19"/>
            <p:cNvGrpSpPr/>
            <p:nvPr/>
          </p:nvGrpSpPr>
          <p:grpSpPr>
            <a:xfrm>
              <a:off x="0" y="0"/>
              <a:ext cx="1763007" cy="1763007"/>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12179" r="-12366" b="-24546"/>
                </a:stretch>
              </a:blipFill>
            </p:spPr>
            <p:txBody>
              <a:bodyPr/>
              <a:lstStyle/>
              <a:p>
                <a:endParaRPr lang="ja-JP" altLang="en-US"/>
              </a:p>
            </p:txBody>
          </p:sp>
        </p:grpSp>
      </p:grpSp>
      <p:grpSp>
        <p:nvGrpSpPr>
          <p:cNvPr id="21" name="Group 21"/>
          <p:cNvGrpSpPr/>
          <p:nvPr/>
        </p:nvGrpSpPr>
        <p:grpSpPr>
          <a:xfrm>
            <a:off x="1989076" y="2638418"/>
            <a:ext cx="4674483" cy="1361332"/>
            <a:chOff x="0" y="0"/>
            <a:chExt cx="1675229" cy="487871"/>
          </a:xfrm>
        </p:grpSpPr>
        <p:sp>
          <p:nvSpPr>
            <p:cNvPr id="22" name="Freeform 22"/>
            <p:cNvSpPr/>
            <p:nvPr/>
          </p:nvSpPr>
          <p:spPr>
            <a:xfrm>
              <a:off x="0" y="0"/>
              <a:ext cx="1675229" cy="487871"/>
            </a:xfrm>
            <a:custGeom>
              <a:avLst/>
              <a:gdLst/>
              <a:ahLst/>
              <a:cxnLst/>
              <a:rect l="l" t="t" r="r" b="b"/>
              <a:pathLst>
                <a:path w="1675229" h="487871">
                  <a:moveTo>
                    <a:pt x="61280" y="0"/>
                  </a:moveTo>
                  <a:lnTo>
                    <a:pt x="1613950" y="0"/>
                  </a:lnTo>
                  <a:cubicBezTo>
                    <a:pt x="1630202" y="0"/>
                    <a:pt x="1645789" y="6456"/>
                    <a:pt x="1657281" y="17948"/>
                  </a:cubicBezTo>
                  <a:cubicBezTo>
                    <a:pt x="1668773" y="29441"/>
                    <a:pt x="1675229" y="45027"/>
                    <a:pt x="1675229" y="61280"/>
                  </a:cubicBezTo>
                  <a:lnTo>
                    <a:pt x="1675229" y="426591"/>
                  </a:lnTo>
                  <a:cubicBezTo>
                    <a:pt x="1675229" y="460435"/>
                    <a:pt x="1647793" y="487871"/>
                    <a:pt x="1613950" y="487871"/>
                  </a:cubicBezTo>
                  <a:lnTo>
                    <a:pt x="61280" y="487871"/>
                  </a:lnTo>
                  <a:cubicBezTo>
                    <a:pt x="45027" y="487871"/>
                    <a:pt x="29441" y="481415"/>
                    <a:pt x="17948" y="469922"/>
                  </a:cubicBezTo>
                  <a:cubicBezTo>
                    <a:pt x="6456" y="458430"/>
                    <a:pt x="0" y="442843"/>
                    <a:pt x="0" y="426591"/>
                  </a:cubicBezTo>
                  <a:lnTo>
                    <a:pt x="0" y="61280"/>
                  </a:lnTo>
                  <a:cubicBezTo>
                    <a:pt x="0" y="27436"/>
                    <a:pt x="27436" y="0"/>
                    <a:pt x="61280" y="0"/>
                  </a:cubicBezTo>
                  <a:close/>
                </a:path>
              </a:pathLst>
            </a:custGeom>
            <a:solidFill>
              <a:srgbClr val="FFFFFF"/>
            </a:solidFill>
          </p:spPr>
          <p:txBody>
            <a:bodyPr/>
            <a:lstStyle/>
            <a:p>
              <a:endParaRPr lang="ja-JP" altLang="en-US"/>
            </a:p>
          </p:txBody>
        </p:sp>
        <p:sp>
          <p:nvSpPr>
            <p:cNvPr id="23" name="TextBox 23"/>
            <p:cNvSpPr txBox="1"/>
            <p:nvPr/>
          </p:nvSpPr>
          <p:spPr>
            <a:xfrm>
              <a:off x="0" y="-28575"/>
              <a:ext cx="1675229" cy="516446"/>
            </a:xfrm>
            <a:prstGeom prst="rect">
              <a:avLst/>
            </a:prstGeom>
          </p:spPr>
          <p:txBody>
            <a:bodyPr lIns="50800" tIns="50800" rIns="50800" bIns="50800" rtlCol="0" anchor="ctr"/>
            <a:lstStyle/>
            <a:p>
              <a:pPr algn="ctr">
                <a:lnSpc>
                  <a:spcPts val="1960"/>
                </a:lnSpc>
              </a:pPr>
              <a:endParaRPr/>
            </a:p>
          </p:txBody>
        </p:sp>
      </p:grpSp>
      <p:grpSp>
        <p:nvGrpSpPr>
          <p:cNvPr id="24" name="Group 24"/>
          <p:cNvGrpSpPr/>
          <p:nvPr/>
        </p:nvGrpSpPr>
        <p:grpSpPr>
          <a:xfrm rot="-4113982">
            <a:off x="1788781" y="2619418"/>
            <a:ext cx="400590" cy="599595"/>
            <a:chOff x="0" y="0"/>
            <a:chExt cx="475154" cy="711200"/>
          </a:xfrm>
        </p:grpSpPr>
        <p:sp>
          <p:nvSpPr>
            <p:cNvPr id="25" name="Freeform 25"/>
            <p:cNvSpPr/>
            <p:nvPr/>
          </p:nvSpPr>
          <p:spPr>
            <a:xfrm>
              <a:off x="0" y="0"/>
              <a:ext cx="475154" cy="711200"/>
            </a:xfrm>
            <a:custGeom>
              <a:avLst/>
              <a:gdLst/>
              <a:ahLst/>
              <a:cxnLst/>
              <a:rect l="l" t="t" r="r" b="b"/>
              <a:pathLst>
                <a:path w="475154" h="711200">
                  <a:moveTo>
                    <a:pt x="237577" y="0"/>
                  </a:moveTo>
                  <a:lnTo>
                    <a:pt x="475154" y="711200"/>
                  </a:lnTo>
                  <a:lnTo>
                    <a:pt x="0" y="711200"/>
                  </a:lnTo>
                  <a:lnTo>
                    <a:pt x="237577" y="0"/>
                  </a:lnTo>
                  <a:close/>
                </a:path>
              </a:pathLst>
            </a:custGeom>
            <a:solidFill>
              <a:srgbClr val="FFFFFF"/>
            </a:solidFill>
          </p:spPr>
          <p:txBody>
            <a:bodyPr/>
            <a:lstStyle/>
            <a:p>
              <a:endParaRPr lang="ja-JP" altLang="en-US"/>
            </a:p>
          </p:txBody>
        </p:sp>
        <p:sp>
          <p:nvSpPr>
            <p:cNvPr id="26" name="TextBox 26"/>
            <p:cNvSpPr txBox="1"/>
            <p:nvPr/>
          </p:nvSpPr>
          <p:spPr>
            <a:xfrm>
              <a:off x="74243" y="301625"/>
              <a:ext cx="326668" cy="358775"/>
            </a:xfrm>
            <a:prstGeom prst="rect">
              <a:avLst/>
            </a:prstGeom>
          </p:spPr>
          <p:txBody>
            <a:bodyPr lIns="50800" tIns="50800" rIns="50800" bIns="50800" rtlCol="0" anchor="ctr"/>
            <a:lstStyle/>
            <a:p>
              <a:pPr algn="ctr">
                <a:lnSpc>
                  <a:spcPts val="1960"/>
                </a:lnSpc>
              </a:pPr>
              <a:endParaRPr/>
            </a:p>
          </p:txBody>
        </p:sp>
      </p:grpSp>
      <p:sp>
        <p:nvSpPr>
          <p:cNvPr id="27" name="Freeform 27"/>
          <p:cNvSpPr/>
          <p:nvPr/>
        </p:nvSpPr>
        <p:spPr>
          <a:xfrm>
            <a:off x="234258" y="4443000"/>
            <a:ext cx="7142879" cy="3176873"/>
          </a:xfrm>
          <a:custGeom>
            <a:avLst/>
            <a:gdLst/>
            <a:ahLst/>
            <a:cxnLst/>
            <a:rect l="l" t="t" r="r" b="b"/>
            <a:pathLst>
              <a:path w="7142879" h="3176873">
                <a:moveTo>
                  <a:pt x="0" y="0"/>
                </a:moveTo>
                <a:lnTo>
                  <a:pt x="7142879" y="0"/>
                </a:lnTo>
                <a:lnTo>
                  <a:pt x="7142879" y="3176873"/>
                </a:lnTo>
                <a:lnTo>
                  <a:pt x="0" y="3176873"/>
                </a:lnTo>
                <a:lnTo>
                  <a:pt x="0" y="0"/>
                </a:lnTo>
                <a:close/>
              </a:path>
            </a:pathLst>
          </a:custGeom>
          <a:blipFill>
            <a:blip r:embed="rId4"/>
            <a:stretch>
              <a:fillRect/>
            </a:stretch>
          </a:blipFill>
          <a:ln w="38100" cap="sq">
            <a:solidFill>
              <a:srgbClr val="EA5504"/>
            </a:solidFill>
            <a:prstDash val="solid"/>
            <a:miter/>
          </a:ln>
        </p:spPr>
        <p:txBody>
          <a:bodyPr/>
          <a:lstStyle/>
          <a:p>
            <a:endParaRPr lang="ja-JP" altLang="en-US"/>
          </a:p>
        </p:txBody>
      </p:sp>
      <p:grpSp>
        <p:nvGrpSpPr>
          <p:cNvPr id="28" name="Group 28"/>
          <p:cNvGrpSpPr/>
          <p:nvPr/>
        </p:nvGrpSpPr>
        <p:grpSpPr>
          <a:xfrm>
            <a:off x="-1" y="9936000"/>
            <a:ext cx="7556501" cy="757401"/>
            <a:chOff x="0" y="0"/>
            <a:chExt cx="3017389" cy="812800"/>
          </a:xfrm>
        </p:grpSpPr>
        <p:sp>
          <p:nvSpPr>
            <p:cNvPr id="29" name="Freeform 29"/>
            <p:cNvSpPr/>
            <p:nvPr/>
          </p:nvSpPr>
          <p:spPr>
            <a:xfrm>
              <a:off x="0" y="0"/>
              <a:ext cx="3017389" cy="812800"/>
            </a:xfrm>
            <a:custGeom>
              <a:avLst/>
              <a:gdLst/>
              <a:ahLst/>
              <a:cxnLst/>
              <a:rect l="l" t="t" r="r" b="b"/>
              <a:pathLst>
                <a:path w="3017389" h="812800">
                  <a:moveTo>
                    <a:pt x="0" y="0"/>
                  </a:moveTo>
                  <a:lnTo>
                    <a:pt x="3017389" y="0"/>
                  </a:lnTo>
                  <a:lnTo>
                    <a:pt x="3017389" y="812800"/>
                  </a:lnTo>
                  <a:lnTo>
                    <a:pt x="0" y="812800"/>
                  </a:lnTo>
                  <a:close/>
                </a:path>
              </a:pathLst>
            </a:custGeom>
            <a:solidFill>
              <a:srgbClr val="EA5504"/>
            </a:solidFill>
          </p:spPr>
          <p:txBody>
            <a:bodyPr/>
            <a:lstStyle/>
            <a:p>
              <a:endParaRPr lang="ja-JP" altLang="en-US"/>
            </a:p>
          </p:txBody>
        </p:sp>
        <p:sp>
          <p:nvSpPr>
            <p:cNvPr id="30" name="TextBox 30"/>
            <p:cNvSpPr txBox="1"/>
            <p:nvPr/>
          </p:nvSpPr>
          <p:spPr>
            <a:xfrm>
              <a:off x="0" y="-28575"/>
              <a:ext cx="3017389" cy="841375"/>
            </a:xfrm>
            <a:prstGeom prst="rect">
              <a:avLst/>
            </a:prstGeom>
          </p:spPr>
          <p:txBody>
            <a:bodyPr lIns="50800" tIns="50800" rIns="50800" bIns="50800" rtlCol="0" anchor="ctr"/>
            <a:lstStyle/>
            <a:p>
              <a:pPr algn="ctr">
                <a:lnSpc>
                  <a:spcPts val="1960"/>
                </a:lnSpc>
                <a:spcBef>
                  <a:spcPct val="0"/>
                </a:spcBef>
              </a:pPr>
              <a:endParaRPr/>
            </a:p>
          </p:txBody>
        </p:sp>
      </p:grpSp>
      <p:sp>
        <p:nvSpPr>
          <p:cNvPr id="31" name="Freeform 31"/>
          <p:cNvSpPr/>
          <p:nvPr/>
        </p:nvSpPr>
        <p:spPr>
          <a:xfrm>
            <a:off x="1729533" y="9994900"/>
            <a:ext cx="4100934" cy="478224"/>
          </a:xfrm>
          <a:custGeom>
            <a:avLst/>
            <a:gdLst/>
            <a:ahLst/>
            <a:cxnLst/>
            <a:rect l="l" t="t" r="r" b="b"/>
            <a:pathLst>
              <a:path w="4100934" h="478224">
                <a:moveTo>
                  <a:pt x="0" y="0"/>
                </a:moveTo>
                <a:lnTo>
                  <a:pt x="4100934" y="0"/>
                </a:lnTo>
                <a:lnTo>
                  <a:pt x="4100934" y="478224"/>
                </a:lnTo>
                <a:lnTo>
                  <a:pt x="0" y="478224"/>
                </a:lnTo>
                <a:lnTo>
                  <a:pt x="0" y="0"/>
                </a:lnTo>
                <a:close/>
              </a:path>
            </a:pathLst>
          </a:custGeom>
          <a:blipFill>
            <a:blip r:embed="rId5"/>
            <a:stretch>
              <a:fillRect/>
            </a:stretch>
          </a:blipFill>
        </p:spPr>
        <p:txBody>
          <a:bodyPr/>
          <a:lstStyle/>
          <a:p>
            <a:endParaRPr lang="ja-JP" altLang="en-US"/>
          </a:p>
        </p:txBody>
      </p:sp>
      <p:grpSp>
        <p:nvGrpSpPr>
          <p:cNvPr id="32" name="Group 32"/>
          <p:cNvGrpSpPr/>
          <p:nvPr/>
        </p:nvGrpSpPr>
        <p:grpSpPr>
          <a:xfrm rot="10793648">
            <a:off x="6511270" y="8471164"/>
            <a:ext cx="285075" cy="310728"/>
            <a:chOff x="0" y="0"/>
            <a:chExt cx="314680" cy="342998"/>
          </a:xfrm>
        </p:grpSpPr>
        <p:sp>
          <p:nvSpPr>
            <p:cNvPr id="33" name="Freeform 33"/>
            <p:cNvSpPr/>
            <p:nvPr/>
          </p:nvSpPr>
          <p:spPr>
            <a:xfrm>
              <a:off x="0" y="0"/>
              <a:ext cx="314680" cy="342998"/>
            </a:xfrm>
            <a:custGeom>
              <a:avLst/>
              <a:gdLst/>
              <a:ahLst/>
              <a:cxnLst/>
              <a:rect l="l" t="t" r="r" b="b"/>
              <a:pathLst>
                <a:path w="314680" h="342998">
                  <a:moveTo>
                    <a:pt x="157340" y="0"/>
                  </a:moveTo>
                  <a:lnTo>
                    <a:pt x="314680" y="342998"/>
                  </a:lnTo>
                  <a:lnTo>
                    <a:pt x="0" y="342998"/>
                  </a:lnTo>
                  <a:lnTo>
                    <a:pt x="157340" y="0"/>
                  </a:lnTo>
                  <a:close/>
                </a:path>
              </a:pathLst>
            </a:custGeom>
            <a:solidFill>
              <a:srgbClr val="EA5504"/>
            </a:solidFill>
          </p:spPr>
          <p:txBody>
            <a:bodyPr/>
            <a:lstStyle/>
            <a:p>
              <a:endParaRPr lang="ja-JP" altLang="en-US"/>
            </a:p>
          </p:txBody>
        </p:sp>
        <p:sp>
          <p:nvSpPr>
            <p:cNvPr id="34" name="TextBox 34"/>
            <p:cNvSpPr txBox="1"/>
            <p:nvPr/>
          </p:nvSpPr>
          <p:spPr>
            <a:xfrm>
              <a:off x="49169" y="130674"/>
              <a:ext cx="216342" cy="187824"/>
            </a:xfrm>
            <a:prstGeom prst="rect">
              <a:avLst/>
            </a:prstGeom>
          </p:spPr>
          <p:txBody>
            <a:bodyPr lIns="50800" tIns="50800" rIns="50800" bIns="50800" rtlCol="0" anchor="ctr"/>
            <a:lstStyle/>
            <a:p>
              <a:pPr algn="ctr">
                <a:lnSpc>
                  <a:spcPts val="1960"/>
                </a:lnSpc>
              </a:pPr>
              <a:endParaRPr/>
            </a:p>
          </p:txBody>
        </p:sp>
      </p:grpSp>
      <p:sp>
        <p:nvSpPr>
          <p:cNvPr id="35" name="Freeform 35"/>
          <p:cNvSpPr/>
          <p:nvPr/>
        </p:nvSpPr>
        <p:spPr>
          <a:xfrm>
            <a:off x="5967085" y="8662325"/>
            <a:ext cx="1383260" cy="1277791"/>
          </a:xfrm>
          <a:custGeom>
            <a:avLst/>
            <a:gdLst/>
            <a:ahLst/>
            <a:cxnLst/>
            <a:rect l="l" t="t" r="r" b="b"/>
            <a:pathLst>
              <a:path w="1526737" h="1354580">
                <a:moveTo>
                  <a:pt x="0" y="0"/>
                </a:moveTo>
                <a:lnTo>
                  <a:pt x="1526738" y="0"/>
                </a:lnTo>
                <a:lnTo>
                  <a:pt x="1526738" y="1354580"/>
                </a:lnTo>
                <a:lnTo>
                  <a:pt x="0" y="1354580"/>
                </a:lnTo>
                <a:lnTo>
                  <a:pt x="0" y="0"/>
                </a:lnTo>
                <a:close/>
              </a:path>
            </a:pathLst>
          </a:custGeom>
          <a:blipFill>
            <a:blip r:embed="rId6"/>
            <a:stretch>
              <a:fillRect b="-12709"/>
            </a:stretch>
          </a:blipFill>
        </p:spPr>
        <p:txBody>
          <a:bodyPr/>
          <a:lstStyle/>
          <a:p>
            <a:endParaRPr lang="ja-JP" altLang="en-US"/>
          </a:p>
        </p:txBody>
      </p:sp>
      <p:grpSp>
        <p:nvGrpSpPr>
          <p:cNvPr id="36" name="Group 36"/>
          <p:cNvGrpSpPr/>
          <p:nvPr/>
        </p:nvGrpSpPr>
        <p:grpSpPr>
          <a:xfrm>
            <a:off x="5173116" y="7663170"/>
            <a:ext cx="2204022" cy="1042453"/>
            <a:chOff x="0" y="-38100"/>
            <a:chExt cx="789872" cy="373591"/>
          </a:xfrm>
        </p:grpSpPr>
        <p:sp>
          <p:nvSpPr>
            <p:cNvPr id="37" name="Freeform 37"/>
            <p:cNvSpPr/>
            <p:nvPr/>
          </p:nvSpPr>
          <p:spPr>
            <a:xfrm>
              <a:off x="0" y="-15517"/>
              <a:ext cx="789872" cy="335491"/>
            </a:xfrm>
            <a:custGeom>
              <a:avLst/>
              <a:gdLst/>
              <a:ahLst/>
              <a:cxnLst/>
              <a:rect l="l" t="t" r="r" b="b"/>
              <a:pathLst>
                <a:path w="789872" h="335491">
                  <a:moveTo>
                    <a:pt x="0" y="0"/>
                  </a:moveTo>
                  <a:lnTo>
                    <a:pt x="789872" y="0"/>
                  </a:lnTo>
                  <a:lnTo>
                    <a:pt x="789872" y="335491"/>
                  </a:lnTo>
                  <a:lnTo>
                    <a:pt x="0" y="335491"/>
                  </a:lnTo>
                  <a:close/>
                </a:path>
              </a:pathLst>
            </a:custGeom>
            <a:solidFill>
              <a:srgbClr val="EA5504"/>
            </a:solidFill>
          </p:spPr>
          <p:txBody>
            <a:bodyPr/>
            <a:lstStyle/>
            <a:p>
              <a:endParaRPr lang="ja-JP" altLang="en-US"/>
            </a:p>
          </p:txBody>
        </p:sp>
        <p:sp>
          <p:nvSpPr>
            <p:cNvPr id="38" name="TextBox 38"/>
            <p:cNvSpPr txBox="1"/>
            <p:nvPr/>
          </p:nvSpPr>
          <p:spPr>
            <a:xfrm>
              <a:off x="0" y="-38100"/>
              <a:ext cx="789872" cy="373591"/>
            </a:xfrm>
            <a:prstGeom prst="rect">
              <a:avLst/>
            </a:prstGeom>
          </p:spPr>
          <p:txBody>
            <a:bodyPr lIns="50800" tIns="50800" rIns="50800" bIns="50800" rtlCol="0" anchor="ctr"/>
            <a:lstStyle/>
            <a:p>
              <a:pPr algn="just">
                <a:lnSpc>
                  <a:spcPts val="1680"/>
                </a:lnSpc>
              </a:pPr>
              <a:r>
                <a:rPr lang="en-US" sz="1100" b="1" dirty="0" err="1">
                  <a:solidFill>
                    <a:srgbClr val="FFFFFF"/>
                  </a:solidFill>
                  <a:latin typeface="BIZ UDGothic" panose="020B0400000000000000" pitchFamily="49" charset="-128"/>
                  <a:ea typeface="BIZ UDGothic" panose="020B0400000000000000" pitchFamily="49" charset="-128"/>
                </a:rPr>
                <a:t>皆様からの現場の声や応援の声をお待ちしています</a:t>
              </a:r>
              <a:r>
                <a:rPr lang="en-US" sz="1100" b="1" dirty="0" smtClean="0">
                  <a:solidFill>
                    <a:srgbClr val="FFFFFF"/>
                  </a:solidFill>
                  <a:latin typeface="BIZ UDGothic" panose="020B0400000000000000" pitchFamily="49" charset="-128"/>
                  <a:ea typeface="BIZ UDGothic" panose="020B0400000000000000" pitchFamily="49" charset="-128"/>
                </a:rPr>
                <a:t>！</a:t>
              </a:r>
              <a:r>
                <a:rPr lang="ja-JP" altLang="en-US" sz="1100" b="1" dirty="0">
                  <a:solidFill>
                    <a:srgbClr val="FFFFFF"/>
                  </a:solidFill>
                  <a:latin typeface="BIZ UDGothic" panose="020B0400000000000000" pitchFamily="49" charset="-128"/>
                  <a:ea typeface="BIZ UDGothic" panose="020B0400000000000000" pitchFamily="49" charset="-128"/>
                </a:rPr>
                <a:t>左</a:t>
              </a:r>
              <a:r>
                <a:rPr lang="ja-JP" altLang="en-US" sz="1100" b="1" dirty="0" smtClean="0">
                  <a:solidFill>
                    <a:srgbClr val="FFFFFF"/>
                  </a:solidFill>
                  <a:latin typeface="BIZ UDGothic" panose="020B0400000000000000" pitchFamily="49" charset="-128"/>
                  <a:ea typeface="BIZ UDGothic" panose="020B0400000000000000" pitchFamily="49" charset="-128"/>
                </a:rPr>
                <a:t>の</a:t>
              </a:r>
              <a:r>
                <a:rPr lang="ja-JP" altLang="en-US" sz="1100" b="1" dirty="0" smtClean="0">
                  <a:solidFill>
                    <a:srgbClr val="FFFFFF"/>
                  </a:solidFill>
                  <a:latin typeface="BIZ UDGothic" panose="020B0400000000000000" pitchFamily="49" charset="-128"/>
                  <a:ea typeface="BIZ UDGothic" panose="020B0400000000000000" pitchFamily="49" charset="-128"/>
                </a:rPr>
                <a:t>アンケートフォームからお願いします。</a:t>
              </a:r>
              <a:endParaRPr lang="en-US" sz="1100" b="1" dirty="0">
                <a:solidFill>
                  <a:srgbClr val="FFFFFF"/>
                </a:solidFill>
                <a:latin typeface="BIZ UDGothic" panose="020B0400000000000000" pitchFamily="49" charset="-128"/>
                <a:ea typeface="BIZ UDGothic" panose="020B0400000000000000" pitchFamily="49" charset="-128"/>
              </a:endParaRPr>
            </a:p>
            <a:p>
              <a:pPr algn="just">
                <a:lnSpc>
                  <a:spcPts val="1120"/>
                </a:lnSpc>
              </a:pPr>
              <a:r>
                <a:rPr lang="en-US" sz="800" b="1" dirty="0">
                  <a:solidFill>
                    <a:srgbClr val="FFFFFF"/>
                  </a:solidFill>
                  <a:latin typeface="BIZ UDGothic" panose="020B0400000000000000" pitchFamily="49" charset="-128"/>
                  <a:ea typeface="BIZ UDGothic" panose="020B0400000000000000" pitchFamily="49" charset="-128"/>
                </a:rPr>
                <a:t>※</a:t>
              </a:r>
              <a:r>
                <a:rPr lang="en-US" sz="800" b="1" dirty="0" err="1">
                  <a:solidFill>
                    <a:srgbClr val="FFFFFF"/>
                  </a:solidFill>
                  <a:latin typeface="BIZ UDGothic" panose="020B0400000000000000" pitchFamily="49" charset="-128"/>
                  <a:ea typeface="BIZ UDGothic" panose="020B0400000000000000" pitchFamily="49" charset="-128"/>
                </a:rPr>
                <a:t>個別返信はできません。ご容赦ください</a:t>
              </a:r>
              <a:r>
                <a:rPr lang="en-US" sz="800" b="1" dirty="0">
                  <a:solidFill>
                    <a:srgbClr val="FFFFFF"/>
                  </a:solidFill>
                  <a:latin typeface="BIZ UDGothic" panose="020B0400000000000000" pitchFamily="49" charset="-128"/>
                  <a:ea typeface="BIZ UDGothic" panose="020B0400000000000000" pitchFamily="49" charset="-128"/>
                </a:rPr>
                <a:t>。</a:t>
              </a:r>
            </a:p>
          </p:txBody>
        </p:sp>
      </p:grpSp>
      <p:sp>
        <p:nvSpPr>
          <p:cNvPr id="39" name="Freeform 39"/>
          <p:cNvSpPr/>
          <p:nvPr/>
        </p:nvSpPr>
        <p:spPr>
          <a:xfrm>
            <a:off x="5200703" y="8977924"/>
            <a:ext cx="883994" cy="883994"/>
          </a:xfrm>
          <a:custGeom>
            <a:avLst/>
            <a:gdLst/>
            <a:ahLst/>
            <a:cxnLst/>
            <a:rect l="l" t="t" r="r" b="b"/>
            <a:pathLst>
              <a:path w="883994" h="883994">
                <a:moveTo>
                  <a:pt x="0" y="0"/>
                </a:moveTo>
                <a:lnTo>
                  <a:pt x="883993" y="0"/>
                </a:lnTo>
                <a:lnTo>
                  <a:pt x="883993" y="883994"/>
                </a:lnTo>
                <a:lnTo>
                  <a:pt x="0" y="883994"/>
                </a:lnTo>
                <a:lnTo>
                  <a:pt x="0" y="0"/>
                </a:lnTo>
                <a:close/>
              </a:path>
            </a:pathLst>
          </a:custGeom>
          <a:blipFill>
            <a:blip r:embed="rId7"/>
            <a:stretch>
              <a:fillRect/>
            </a:stretch>
          </a:blipFill>
        </p:spPr>
        <p:txBody>
          <a:bodyPr/>
          <a:lstStyle/>
          <a:p>
            <a:endParaRPr lang="ja-JP" altLang="en-US"/>
          </a:p>
        </p:txBody>
      </p:sp>
      <p:sp>
        <p:nvSpPr>
          <p:cNvPr id="40" name="TextBox 40"/>
          <p:cNvSpPr txBox="1"/>
          <p:nvPr/>
        </p:nvSpPr>
        <p:spPr>
          <a:xfrm>
            <a:off x="234258" y="7678830"/>
            <a:ext cx="4806262" cy="2257170"/>
          </a:xfrm>
          <a:prstGeom prst="rect">
            <a:avLst/>
          </a:prstGeom>
        </p:spPr>
        <p:txBody>
          <a:bodyPr lIns="0" tIns="0" rIns="0" bIns="0" rtlCol="0" anchor="t">
            <a:spAutoFit/>
          </a:bodyPr>
          <a:lstStyle/>
          <a:p>
            <a:pPr>
              <a:lnSpc>
                <a:spcPts val="2200"/>
              </a:lnSpc>
            </a:pPr>
            <a:r>
              <a:rPr lang="en-US" sz="1400" dirty="0">
                <a:solidFill>
                  <a:srgbClr val="000000"/>
                </a:solidFill>
                <a:latin typeface="Noto Sans JP Bold"/>
                <a:ea typeface="Noto Sans JP Bold"/>
              </a:rPr>
              <a:t>何故政治の取り組みが必要なのか、一例を紹介します。上の画像は、一般的な給与明細をイメージした画像です。明細右上の「賃金計」の部分は皆さんの職場の労働組合と会社の交渉で決まります。一方、賃金の15～20％を支払っているオレンジ枠の社会保険料や税金の額・使い道は労働組合と会社が交渉しても決められません、これらは政治の場で議論されて決まります。支払う額や使い道に対して労働者の思い・考えを反映するには、政治への取り組みが必要となります。</a:t>
            </a:r>
          </a:p>
        </p:txBody>
      </p:sp>
      <p:sp>
        <p:nvSpPr>
          <p:cNvPr id="41" name="TextBox 41"/>
          <p:cNvSpPr txBox="1"/>
          <p:nvPr/>
        </p:nvSpPr>
        <p:spPr>
          <a:xfrm>
            <a:off x="2892692" y="1205157"/>
            <a:ext cx="4295655" cy="739813"/>
          </a:xfrm>
          <a:prstGeom prst="rect">
            <a:avLst/>
          </a:prstGeom>
        </p:spPr>
        <p:txBody>
          <a:bodyPr lIns="0" tIns="0" rIns="0" bIns="0" rtlCol="0" anchor="t">
            <a:spAutoFit/>
          </a:bodyPr>
          <a:lstStyle/>
          <a:p>
            <a:pPr>
              <a:lnSpc>
                <a:spcPts val="2988"/>
              </a:lnSpc>
            </a:pPr>
            <a:r>
              <a:rPr lang="en-US" sz="2469" dirty="0" err="1">
                <a:solidFill>
                  <a:srgbClr val="000000"/>
                </a:solidFill>
                <a:ea typeface="Noto Sans JP Heavy"/>
              </a:rPr>
              <a:t>何故、労働組合は</a:t>
            </a:r>
            <a:endParaRPr lang="en-US" sz="2469" dirty="0">
              <a:solidFill>
                <a:srgbClr val="000000"/>
              </a:solidFill>
              <a:ea typeface="Noto Sans JP Heavy"/>
            </a:endParaRPr>
          </a:p>
          <a:p>
            <a:pPr>
              <a:lnSpc>
                <a:spcPts val="2988"/>
              </a:lnSpc>
            </a:pPr>
            <a:r>
              <a:rPr lang="en-US" sz="2469" dirty="0" err="1">
                <a:solidFill>
                  <a:srgbClr val="000000"/>
                </a:solidFill>
                <a:ea typeface="Noto Sans JP Heavy"/>
              </a:rPr>
              <a:t>政治に取り組むんですか</a:t>
            </a:r>
            <a:r>
              <a:rPr lang="en-US" sz="2469" dirty="0">
                <a:solidFill>
                  <a:srgbClr val="000000"/>
                </a:solidFill>
                <a:ea typeface="Noto Sans JP Heavy"/>
              </a:rPr>
              <a:t>？</a:t>
            </a:r>
          </a:p>
        </p:txBody>
      </p:sp>
      <p:sp>
        <p:nvSpPr>
          <p:cNvPr id="42" name="TextBox 42"/>
          <p:cNvSpPr txBox="1"/>
          <p:nvPr/>
        </p:nvSpPr>
        <p:spPr>
          <a:xfrm>
            <a:off x="2110289" y="231231"/>
            <a:ext cx="4464602" cy="523875"/>
          </a:xfrm>
          <a:prstGeom prst="rect">
            <a:avLst/>
          </a:prstGeom>
        </p:spPr>
        <p:txBody>
          <a:bodyPr lIns="0" tIns="0" rIns="0" bIns="0" rtlCol="0" anchor="t">
            <a:spAutoFit/>
          </a:bodyPr>
          <a:lstStyle/>
          <a:p>
            <a:pPr>
              <a:lnSpc>
                <a:spcPts val="4200"/>
              </a:lnSpc>
            </a:pPr>
            <a:r>
              <a:rPr lang="en-US" sz="3000" dirty="0" err="1">
                <a:solidFill>
                  <a:srgbClr val="FFFFFF"/>
                </a:solidFill>
                <a:ea typeface="Noto Sans JP Bold"/>
              </a:rPr>
              <a:t>に郡山りょうが答えます</a:t>
            </a:r>
            <a:endParaRPr lang="en-US" sz="3000" dirty="0">
              <a:solidFill>
                <a:srgbClr val="FFFFFF"/>
              </a:solidFill>
              <a:ea typeface="Noto Sans JP Bold"/>
            </a:endParaRPr>
          </a:p>
        </p:txBody>
      </p:sp>
      <p:sp>
        <p:nvSpPr>
          <p:cNvPr id="43" name="TextBox 43"/>
          <p:cNvSpPr txBox="1"/>
          <p:nvPr/>
        </p:nvSpPr>
        <p:spPr>
          <a:xfrm>
            <a:off x="6480822" y="337200"/>
            <a:ext cx="937132" cy="372744"/>
          </a:xfrm>
          <a:prstGeom prst="rect">
            <a:avLst/>
          </a:prstGeom>
        </p:spPr>
        <p:txBody>
          <a:bodyPr wrap="square" lIns="0" tIns="0" rIns="0" bIns="0" rtlCol="0" anchor="t">
            <a:spAutoFit/>
          </a:bodyPr>
          <a:lstStyle/>
          <a:p>
            <a:pPr algn="r">
              <a:lnSpc>
                <a:spcPts val="3080"/>
              </a:lnSpc>
            </a:pPr>
            <a:r>
              <a:rPr lang="en-US" sz="2200" dirty="0">
                <a:solidFill>
                  <a:srgbClr val="FFFFFF"/>
                </a:solidFill>
                <a:latin typeface="Noto Sans JP Bold"/>
              </a:rPr>
              <a:t>No.1</a:t>
            </a:r>
          </a:p>
        </p:txBody>
      </p:sp>
      <p:sp>
        <p:nvSpPr>
          <p:cNvPr id="44" name="TextBox 44"/>
          <p:cNvSpPr txBox="1"/>
          <p:nvPr/>
        </p:nvSpPr>
        <p:spPr>
          <a:xfrm>
            <a:off x="2226497" y="2765051"/>
            <a:ext cx="4295655" cy="1111288"/>
          </a:xfrm>
          <a:prstGeom prst="rect">
            <a:avLst/>
          </a:prstGeom>
        </p:spPr>
        <p:txBody>
          <a:bodyPr lIns="0" tIns="0" rIns="0" bIns="0" rtlCol="0" anchor="t">
            <a:spAutoFit/>
          </a:bodyPr>
          <a:lstStyle/>
          <a:p>
            <a:pPr>
              <a:lnSpc>
                <a:spcPts val="2988"/>
              </a:lnSpc>
            </a:pPr>
            <a:r>
              <a:rPr lang="en-US" sz="2469">
                <a:solidFill>
                  <a:srgbClr val="000000"/>
                </a:solidFill>
                <a:ea typeface="Noto Sans JP Heavy"/>
              </a:rPr>
              <a:t>労働組合が解決できない課題を解決するには政治の取り組みが必要だからです。</a:t>
            </a:r>
          </a:p>
        </p:txBody>
      </p:sp>
      <p:sp>
        <p:nvSpPr>
          <p:cNvPr id="45" name="TextBox 45"/>
          <p:cNvSpPr txBox="1"/>
          <p:nvPr/>
        </p:nvSpPr>
        <p:spPr>
          <a:xfrm>
            <a:off x="455383" y="4500150"/>
            <a:ext cx="3771900" cy="563880"/>
          </a:xfrm>
          <a:prstGeom prst="rect">
            <a:avLst/>
          </a:prstGeom>
        </p:spPr>
        <p:txBody>
          <a:bodyPr lIns="0" tIns="0" rIns="0" bIns="0" rtlCol="0" anchor="t">
            <a:spAutoFit/>
          </a:bodyPr>
          <a:lstStyle/>
          <a:p>
            <a:pPr algn="ctr">
              <a:lnSpc>
                <a:spcPts val="4620"/>
              </a:lnSpc>
            </a:pPr>
            <a:r>
              <a:rPr lang="en-US" sz="3300">
                <a:solidFill>
                  <a:srgbClr val="EA5504"/>
                </a:solidFill>
                <a:ea typeface="Noto Sans JP Bold"/>
              </a:rPr>
              <a:t>例：給与明細と政治</a:t>
            </a:r>
          </a:p>
        </p:txBody>
      </p:sp>
      <p:sp>
        <p:nvSpPr>
          <p:cNvPr id="46" name="TextBox 46"/>
          <p:cNvSpPr txBox="1"/>
          <p:nvPr/>
        </p:nvSpPr>
        <p:spPr>
          <a:xfrm>
            <a:off x="1989076" y="1826244"/>
            <a:ext cx="639663" cy="547842"/>
          </a:xfrm>
          <a:prstGeom prst="rect">
            <a:avLst/>
          </a:prstGeom>
        </p:spPr>
        <p:txBody>
          <a:bodyPr wrap="square" lIns="0" tIns="0" rIns="0" bIns="0" rtlCol="0" anchor="t">
            <a:spAutoFit/>
          </a:bodyPr>
          <a:lstStyle/>
          <a:p>
            <a:pPr algn="r">
              <a:lnSpc>
                <a:spcPts val="2239"/>
              </a:lnSpc>
            </a:pPr>
            <a:r>
              <a:rPr lang="en-US" sz="1599" dirty="0" err="1">
                <a:solidFill>
                  <a:srgbClr val="545454"/>
                </a:solidFill>
                <a:ea typeface="Noto Sans JP Medium"/>
              </a:rPr>
              <a:t>既読</a:t>
            </a:r>
            <a:endParaRPr lang="en-US" sz="1599" dirty="0">
              <a:solidFill>
                <a:srgbClr val="545454"/>
              </a:solidFill>
              <a:ea typeface="Noto Sans JP Medium"/>
            </a:endParaRPr>
          </a:p>
          <a:p>
            <a:pPr algn="r">
              <a:lnSpc>
                <a:spcPts val="2239"/>
              </a:lnSpc>
            </a:pPr>
            <a:endParaRPr lang="en-US" sz="1599" dirty="0">
              <a:solidFill>
                <a:srgbClr val="545454"/>
              </a:solidFill>
              <a:ea typeface="Noto Sans JP Medium"/>
            </a:endParaRPr>
          </a:p>
        </p:txBody>
      </p:sp>
      <p:sp>
        <p:nvSpPr>
          <p:cNvPr id="47" name="TextBox 47"/>
          <p:cNvSpPr txBox="1"/>
          <p:nvPr/>
        </p:nvSpPr>
        <p:spPr>
          <a:xfrm>
            <a:off x="779" y="221706"/>
            <a:ext cx="2353908" cy="523875"/>
          </a:xfrm>
          <a:prstGeom prst="rect">
            <a:avLst/>
          </a:prstGeom>
        </p:spPr>
        <p:txBody>
          <a:bodyPr lIns="0" tIns="0" rIns="0" bIns="0" rtlCol="0" anchor="t">
            <a:spAutoFit/>
          </a:bodyPr>
          <a:lstStyle/>
          <a:p>
            <a:pPr>
              <a:lnSpc>
                <a:spcPts val="4200"/>
              </a:lnSpc>
            </a:pPr>
            <a:r>
              <a:rPr lang="en-US" sz="3000" dirty="0">
                <a:solidFill>
                  <a:srgbClr val="FFFFFF"/>
                </a:solidFill>
                <a:ea typeface="Noto Sans JP Bold"/>
              </a:rPr>
              <a:t>「</a:t>
            </a:r>
            <a:r>
              <a:rPr lang="en-US" sz="3000" dirty="0" err="1">
                <a:solidFill>
                  <a:srgbClr val="FFFFFF"/>
                </a:solidFill>
                <a:ea typeface="Noto Sans JP Bold"/>
              </a:rPr>
              <a:t>現場の声</a:t>
            </a:r>
            <a:r>
              <a:rPr lang="en-US" sz="3000" dirty="0">
                <a:solidFill>
                  <a:srgbClr val="FFFFFF"/>
                </a:solidFill>
                <a:ea typeface="Noto Sans JP Bold"/>
              </a:rPr>
              <a:t>」</a:t>
            </a:r>
          </a:p>
        </p:txBody>
      </p:sp>
      <p:pic>
        <p:nvPicPr>
          <p:cNvPr id="49" name="図 48" descr="QR コード&#10;&#10;自動的に生成された説明">
            <a:extLst>
              <a:ext uri="{FF2B5EF4-FFF2-40B4-BE49-F238E27FC236}">
                <a16:creationId xmlns:a16="http://schemas.microsoft.com/office/drawing/2014/main" id="{3311E054-F0A4-A273-D4ED-2FBF35BD02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49561" y="9951776"/>
            <a:ext cx="500784" cy="500784"/>
          </a:xfrm>
          <a:prstGeom prst="rect">
            <a:avLst/>
          </a:prstGeom>
        </p:spPr>
      </p:pic>
      <p:sp>
        <p:nvSpPr>
          <p:cNvPr id="50" name="TextBox 38">
            <a:extLst>
              <a:ext uri="{FF2B5EF4-FFF2-40B4-BE49-F238E27FC236}">
                <a16:creationId xmlns:a16="http://schemas.microsoft.com/office/drawing/2014/main" id="{EEDA00DB-34C0-C720-13B9-380082CD2ED1}"/>
              </a:ext>
            </a:extLst>
          </p:cNvPr>
          <p:cNvSpPr txBox="1"/>
          <p:nvPr/>
        </p:nvSpPr>
        <p:spPr>
          <a:xfrm>
            <a:off x="5886875" y="9874209"/>
            <a:ext cx="962686" cy="655458"/>
          </a:xfrm>
          <a:prstGeom prst="rect">
            <a:avLst/>
          </a:prstGeom>
        </p:spPr>
        <p:txBody>
          <a:bodyPr lIns="50800" tIns="50800" rIns="50800" bIns="50800" rtlCol="0" anchor="ctr"/>
          <a:lstStyle/>
          <a:p>
            <a:pPr algn="just">
              <a:lnSpc>
                <a:spcPts val="1680"/>
              </a:lnSpc>
            </a:pPr>
            <a:r>
              <a:rPr lang="en-US" sz="1000" b="1" dirty="0" err="1">
                <a:solidFill>
                  <a:srgbClr val="FFFFFF"/>
                </a:solidFill>
                <a:latin typeface="BIZ UDGothic" panose="020B0400000000000000" pitchFamily="49" charset="-128"/>
                <a:ea typeface="BIZ UDGothic" panose="020B0400000000000000" pitchFamily="49" charset="-128"/>
              </a:rPr>
              <a:t>公式サイトは</a:t>
            </a:r>
            <a:endParaRPr lang="en-US" sz="1000" b="1" dirty="0">
              <a:solidFill>
                <a:srgbClr val="FFFFFF"/>
              </a:solidFill>
              <a:latin typeface="BIZ UDGothic" panose="020B0400000000000000" pitchFamily="49" charset="-128"/>
              <a:ea typeface="BIZ UDGothic" panose="020B0400000000000000" pitchFamily="49" charset="-128"/>
            </a:endParaRPr>
          </a:p>
          <a:p>
            <a:pPr algn="just">
              <a:lnSpc>
                <a:spcPts val="1680"/>
              </a:lnSpc>
            </a:pPr>
            <a:r>
              <a:rPr lang="en-US" sz="1000" b="1" dirty="0" err="1">
                <a:solidFill>
                  <a:srgbClr val="FFFFFF"/>
                </a:solidFill>
                <a:latin typeface="BIZ UDGothic" panose="020B0400000000000000" pitchFamily="49" charset="-128"/>
                <a:ea typeface="BIZ UDGothic" panose="020B0400000000000000" pitchFamily="49" charset="-128"/>
              </a:rPr>
              <a:t>こちらから</a:t>
            </a:r>
            <a:r>
              <a:rPr lang="en-US" sz="1000" b="1" dirty="0">
                <a:solidFill>
                  <a:srgbClr val="FFFFFF"/>
                </a:solidFill>
                <a:latin typeface="BIZ UDGothic" panose="020B0400000000000000" pitchFamily="49" charset="-128"/>
                <a:ea typeface="BIZ UDGothic" panose="020B0400000000000000" pitchFamily="49" charset="-128"/>
              </a:rPr>
              <a:t>→</a:t>
            </a:r>
            <a:endParaRPr lang="en-US" sz="500" b="1" dirty="0">
              <a:solidFill>
                <a:srgbClr val="FFFFFF"/>
              </a:solidFill>
              <a:latin typeface="BIZ UDGothic" panose="020B0400000000000000" pitchFamily="49" charset="-128"/>
              <a:ea typeface="BIZ UDGothic" panose="020B0400000000000000" pitchFamily="49" charset="-128"/>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66</Words>
  <Application>Microsoft Office PowerPoint</Application>
  <PresentationFormat>ユーザー設定</PresentationFormat>
  <Paragraphs>13</Paragraphs>
  <Slides>1</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vt:i4>
      </vt:variant>
    </vt:vector>
  </HeadingPairs>
  <TitlesOfParts>
    <vt:vector size="9" baseType="lpstr">
      <vt:lpstr>Calibri</vt:lpstr>
      <vt:lpstr>Noto Sans JP Medium</vt:lpstr>
      <vt:lpstr>Noto Sans JP Bold</vt:lpstr>
      <vt:lpstr>ＭＳ Ｐゴシック</vt:lpstr>
      <vt:lpstr>BIZ UDGothic</vt:lpstr>
      <vt:lpstr>Noto Sans JP Heavy</vt:lpstr>
      <vt:lpstr>Arial</vt:lpstr>
      <vt:lpstr>Office Theme</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何故労働組合が政治に取り組むのか</dc:title>
  <cp:lastModifiedBy>田畑 智哉</cp:lastModifiedBy>
  <cp:revision>3</cp:revision>
  <dcterms:created xsi:type="dcterms:W3CDTF">2006-08-16T00:00:00Z</dcterms:created>
  <dcterms:modified xsi:type="dcterms:W3CDTF">2024-05-15T01:04:50Z</dcterms:modified>
  <dc:identifier>DAGCjx75mXw</dc:identifier>
</cp:coreProperties>
</file>